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9" r:id="rId2"/>
    <p:sldId id="273" r:id="rId3"/>
    <p:sldId id="258" r:id="rId4"/>
    <p:sldId id="272" r:id="rId5"/>
    <p:sldId id="256" r:id="rId6"/>
    <p:sldId id="257" r:id="rId7"/>
    <p:sldId id="260" r:id="rId8"/>
    <p:sldId id="261" r:id="rId9"/>
    <p:sldId id="263" r:id="rId10"/>
    <p:sldId id="262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65F9C-9796-4759-B232-694473C02284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E5DD4-F428-4B89-A5B5-33BD1FA293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22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FE5DD4-F428-4B89-A5B5-33BD1FA293BB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C4F442-3427-4AC1-9DDF-CC9625A5C326}" type="datetimeFigureOut">
              <a:rPr lang="ru-RU" smtClean="0"/>
              <a:pPr/>
              <a:t>12.01.2017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34A1C8-5B1C-41B0-9E18-5CD6DA1C2B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Артем\Desktop\cdn-3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036496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 flipH="1">
            <a:off x="2123726" y="5517232"/>
            <a:ext cx="2448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2 класс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1.   Найдите сумму чисел 50 и 4.</a:t>
            </a:r>
          </a:p>
          <a:p>
            <a:r>
              <a:rPr lang="ru-RU" sz="2400" b="1" dirty="0" smtClean="0"/>
              <a:t>2.   Уменьшаемое 56, вычитаемое 6. Чему равна разность чисел?</a:t>
            </a:r>
          </a:p>
          <a:p>
            <a:r>
              <a:rPr lang="ru-RU" sz="2400" b="1" dirty="0" smtClean="0"/>
              <a:t>3.   К какому числу прибавили 6, если получилось 76?</a:t>
            </a:r>
          </a:p>
          <a:p>
            <a:r>
              <a:rPr lang="ru-RU" sz="2400" b="1" dirty="0" smtClean="0"/>
              <a:t>4.   Первое слагаемое 9, второе слагаемое на 5 больше первого. Найдите второе слагаемое.</a:t>
            </a:r>
          </a:p>
          <a:p>
            <a:r>
              <a:rPr lang="ru-RU" sz="2400" b="1" dirty="0" smtClean="0"/>
              <a:t>5.   На сколько 7 десятков больше 40?</a:t>
            </a:r>
          </a:p>
          <a:p>
            <a:r>
              <a:rPr lang="ru-RU" sz="2400" b="1" dirty="0" smtClean="0"/>
              <a:t>6.   Какое число меньше 23 на 3 единицы?</a:t>
            </a:r>
          </a:p>
          <a:p>
            <a:r>
              <a:rPr lang="ru-RU" sz="2400" b="1" dirty="0" smtClean="0"/>
              <a:t>7.   Первое слагаемое 33, второе 15. Найдите сумму чисел.</a:t>
            </a:r>
          </a:p>
          <a:p>
            <a:r>
              <a:rPr lang="ru-RU" sz="2400" b="1" dirty="0" smtClean="0"/>
              <a:t>8.  Уменьшаемое 50, вычитаемое на 10 меньше. Чему равно вычитаемое?</a:t>
            </a:r>
          </a:p>
          <a:p>
            <a:r>
              <a:rPr lang="ru-RU" sz="2400" b="1" dirty="0" smtClean="0"/>
              <a:t>9.   Увеличьте 56 на 10.</a:t>
            </a:r>
          </a:p>
          <a:p>
            <a:r>
              <a:rPr lang="ru-RU" sz="2400" b="1" dirty="0" smtClean="0"/>
              <a:t>10.  Уменьшите 45 на 3.</a:t>
            </a:r>
          </a:p>
          <a:p>
            <a:r>
              <a:rPr lang="ru-RU" sz="2400" b="1" dirty="0" smtClean="0"/>
              <a:t>11.  Уменьшите сумму чисел 9 и 8 на 7. 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6165304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54, 50, 70, 14, 30, 20, 48, 40, 66, 42, 10.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0"/>
            <a:ext cx="72008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№7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6409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1.  30 увеличить на 8,</a:t>
            </a:r>
            <a:br>
              <a:rPr lang="ru-RU" sz="2400" b="1" dirty="0" smtClean="0"/>
            </a:br>
            <a:r>
              <a:rPr lang="ru-RU" sz="2400" b="1" dirty="0" smtClean="0"/>
              <a:t>2.  68 уменьшить на 8.</a:t>
            </a:r>
            <a:br>
              <a:rPr lang="ru-RU" sz="2400" b="1" dirty="0" smtClean="0"/>
            </a:br>
            <a:r>
              <a:rPr lang="ru-RU" sz="2400" b="1" dirty="0" smtClean="0"/>
              <a:t>3.  Сколько не хватает 13 до 27?</a:t>
            </a:r>
            <a:br>
              <a:rPr lang="ru-RU" sz="2400" b="1" dirty="0" smtClean="0"/>
            </a:br>
            <a:r>
              <a:rPr lang="ru-RU" sz="2400" b="1" dirty="0" smtClean="0"/>
              <a:t>4.  От какого числа надо отнять 36, чтобы получить 12?</a:t>
            </a:r>
            <a:br>
              <a:rPr lang="ru-RU" sz="2400" b="1" dirty="0" smtClean="0"/>
            </a:br>
            <a:r>
              <a:rPr lang="ru-RU" sz="2400" b="1" dirty="0" smtClean="0"/>
              <a:t>5.  Найди разность 53 и 6.</a:t>
            </a:r>
            <a:br>
              <a:rPr lang="ru-RU" sz="2400" b="1" dirty="0" smtClean="0"/>
            </a:br>
            <a:r>
              <a:rPr lang="ru-RU" sz="2400" b="1" dirty="0" smtClean="0"/>
              <a:t>6.  Найдите сумму 50 и 24.</a:t>
            </a:r>
            <a:br>
              <a:rPr lang="ru-RU" sz="2400" b="1" dirty="0" smtClean="0"/>
            </a:br>
            <a:r>
              <a:rPr lang="ru-RU" sz="2400" b="1" dirty="0" smtClean="0"/>
              <a:t>7.  Сколько будет 100 без 46?</a:t>
            </a:r>
            <a:br>
              <a:rPr lang="ru-RU" sz="2400" b="1" dirty="0" smtClean="0"/>
            </a:br>
            <a:r>
              <a:rPr lang="ru-RU" sz="2400" b="1" dirty="0" smtClean="0"/>
              <a:t>8.  Первое слагаемое 45, второе 32. Найди сумму.</a:t>
            </a:r>
            <a:br>
              <a:rPr lang="ru-RU" sz="2400" b="1" dirty="0" smtClean="0"/>
            </a:br>
            <a:r>
              <a:rPr lang="ru-RU" sz="2400" b="1" dirty="0" smtClean="0"/>
              <a:t>9.  К 73 прибавить 2 десятка.</a:t>
            </a:r>
            <a:br>
              <a:rPr lang="ru-RU" sz="2400" b="1" dirty="0" smtClean="0"/>
            </a:br>
            <a:r>
              <a:rPr lang="ru-RU" sz="2400" b="1" dirty="0" smtClean="0"/>
              <a:t>10.На первой полке 23 книг, на второй 19 книг. На третьей столько, сколько на первой и второй вместе. Сколько книг на третьей полке?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5661248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38, 60, 14, 48, 47, 74, 54, 77, 93, 42 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88640"/>
            <a:ext cx="72008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№8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36712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 . 86 увеличить на 8.</a:t>
            </a:r>
            <a:br>
              <a:rPr lang="ru-RU" sz="2400" b="1" dirty="0" smtClean="0"/>
            </a:br>
            <a:r>
              <a:rPr lang="ru-RU" sz="2400" b="1" dirty="0" smtClean="0"/>
              <a:t>2. Чему равна сумма 88 и 4?</a:t>
            </a:r>
            <a:br>
              <a:rPr lang="ru-RU" sz="2400" b="1" dirty="0" smtClean="0"/>
            </a:br>
            <a:r>
              <a:rPr lang="ru-RU" sz="2400" b="1" dirty="0" smtClean="0"/>
              <a:t>3. Первое слагаемое 35, второе 9. Чему равна сумма?</a:t>
            </a:r>
            <a:br>
              <a:rPr lang="ru-RU" sz="2400" b="1" dirty="0" smtClean="0"/>
            </a:br>
            <a:r>
              <a:rPr lang="ru-RU" sz="2400" b="1" dirty="0" smtClean="0"/>
              <a:t>4. К 74 прибавить 6.</a:t>
            </a:r>
            <a:br>
              <a:rPr lang="ru-RU" sz="2400" b="1" dirty="0" smtClean="0"/>
            </a:br>
            <a:r>
              <a:rPr lang="ru-RU" sz="2400" b="1" dirty="0" smtClean="0"/>
              <a:t>5. 42 уменьшить на 6.</a:t>
            </a:r>
            <a:br>
              <a:rPr lang="ru-RU" sz="2400" b="1" dirty="0" smtClean="0"/>
            </a:br>
            <a:r>
              <a:rPr lang="ru-RU" sz="2400" b="1" dirty="0" smtClean="0"/>
              <a:t>6. На сколько 33 больше, чем 9?</a:t>
            </a:r>
            <a:br>
              <a:rPr lang="ru-RU" sz="2400" b="1" dirty="0" smtClean="0"/>
            </a:br>
            <a:r>
              <a:rPr lang="ru-RU" sz="2400" b="1" dirty="0" smtClean="0"/>
              <a:t>7. Сколько нужно отнять от 62, чтобы получить 49?</a:t>
            </a:r>
            <a:br>
              <a:rPr lang="ru-RU" sz="2400" b="1" dirty="0" smtClean="0"/>
            </a:br>
            <a:r>
              <a:rPr lang="ru-RU" sz="2400" b="1" dirty="0" smtClean="0"/>
              <a:t>8. На сколько 29 меньше 43?</a:t>
            </a:r>
            <a:br>
              <a:rPr lang="ru-RU" sz="2400" b="1" dirty="0" smtClean="0"/>
            </a:br>
            <a:r>
              <a:rPr lang="ru-RU" sz="2400" b="1" dirty="0" smtClean="0"/>
              <a:t>9. В одном ящике 24 кг конфет, а в другом на 4 кг меньше. Сколько кг в двух ящиках?</a:t>
            </a:r>
            <a:br>
              <a:rPr lang="ru-RU" sz="2400" b="1" dirty="0" smtClean="0"/>
            </a:br>
            <a:r>
              <a:rPr lang="ru-RU" sz="2400" b="1" dirty="0" smtClean="0"/>
              <a:t>10. В двух классах 50 учеников. В одном классе 24 ученика. Сколько учеников во втором классе?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5445224"/>
            <a:ext cx="8640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94,</a:t>
            </a:r>
            <a:r>
              <a:rPr lang="en-US" sz="4000" b="1" dirty="0" smtClean="0">
                <a:solidFill>
                  <a:srgbClr val="C00000"/>
                </a:solidFill>
              </a:rPr>
              <a:t> 92</a:t>
            </a:r>
            <a:r>
              <a:rPr lang="ru-RU" sz="4000" b="1" dirty="0" smtClean="0">
                <a:solidFill>
                  <a:srgbClr val="C00000"/>
                </a:solidFill>
              </a:rPr>
              <a:t>, 44, 80, 36, 24, 13, 14, 44, 26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16632"/>
            <a:ext cx="79208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№9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764704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 . Найдите сумму 32 и 33.</a:t>
            </a:r>
            <a:br>
              <a:rPr lang="ru-RU" sz="2400" b="1" dirty="0" smtClean="0"/>
            </a:br>
            <a:r>
              <a:rPr lang="ru-RU" sz="2400" b="1" dirty="0" smtClean="0"/>
              <a:t>2. 96 увеличить на 4.</a:t>
            </a:r>
            <a:br>
              <a:rPr lang="ru-RU" sz="2400" b="1" dirty="0" smtClean="0"/>
            </a:br>
            <a:r>
              <a:rPr lang="ru-RU" sz="2400" b="1" dirty="0" smtClean="0"/>
              <a:t>3. Первое слагаемое 73, второе 17. Чему равна сумма?</a:t>
            </a:r>
            <a:br>
              <a:rPr lang="ru-RU" sz="2400" b="1" dirty="0" smtClean="0"/>
            </a:br>
            <a:r>
              <a:rPr lang="ru-RU" sz="2400" b="1" dirty="0" smtClean="0"/>
              <a:t>4. 86 уменьшить на 42.</a:t>
            </a:r>
            <a:br>
              <a:rPr lang="ru-RU" sz="2400" b="1" dirty="0" smtClean="0"/>
            </a:br>
            <a:r>
              <a:rPr lang="ru-RU" sz="2400" b="1" dirty="0" smtClean="0"/>
              <a:t>5. Сколько нужно добавить к 26 до 60?</a:t>
            </a:r>
            <a:br>
              <a:rPr lang="ru-RU" sz="2400" b="1" dirty="0" smtClean="0"/>
            </a:br>
            <a:r>
              <a:rPr lang="ru-RU" sz="2400" b="1" dirty="0" smtClean="0"/>
              <a:t>6. Сколько нужно отнять от 50, чтобы получить 27?</a:t>
            </a:r>
            <a:br>
              <a:rPr lang="ru-RU" sz="2400" b="1" dirty="0" smtClean="0"/>
            </a:br>
            <a:r>
              <a:rPr lang="ru-RU" sz="2400" b="1" dirty="0" smtClean="0"/>
              <a:t>7. Найдите разность 96 и 58. </a:t>
            </a:r>
          </a:p>
          <a:p>
            <a:r>
              <a:rPr lang="ru-RU" sz="2400" b="1" dirty="0" smtClean="0"/>
              <a:t>8.100 без 72.</a:t>
            </a:r>
            <a:br>
              <a:rPr lang="ru-RU" sz="2400" b="1" dirty="0" smtClean="0"/>
            </a:br>
            <a:r>
              <a:rPr lang="ru-RU" sz="2400" b="1" dirty="0" smtClean="0"/>
              <a:t>9. Мальчик прочитал в первый день 18 страниц, а во второй на 8 страниц больше. Сколько всего страниц он прочитал за два дня?</a:t>
            </a:r>
            <a:br>
              <a:rPr lang="ru-RU" sz="2400" b="1" dirty="0" smtClean="0"/>
            </a:br>
            <a:r>
              <a:rPr lang="ru-RU" sz="2400" b="1" dirty="0" smtClean="0"/>
              <a:t>10. В одном ящике 28 кг яблок, во втором на6 кг больше, а в третьем на 12 кг меньше, чем во втором. Сколько кг яблок в третьем ящике?</a:t>
            </a:r>
            <a:endParaRPr lang="ru-RU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143900" y="548680"/>
            <a:ext cx="10001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65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100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90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44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34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33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38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28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44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22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116632"/>
            <a:ext cx="1008112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№10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692696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1.18 увеличить на 27.</a:t>
            </a:r>
            <a:br>
              <a:rPr lang="ru-RU" sz="2800" dirty="0" smtClean="0"/>
            </a:br>
            <a:r>
              <a:rPr lang="ru-RU" sz="2800" dirty="0" smtClean="0"/>
              <a:t>2. На сколько 56 больше 25?</a:t>
            </a:r>
            <a:br>
              <a:rPr lang="ru-RU" sz="2800" dirty="0" smtClean="0"/>
            </a:br>
            <a:r>
              <a:rPr lang="ru-RU" sz="2800" dirty="0" smtClean="0"/>
              <a:t>3. На сколько 37 меньше 90 ?</a:t>
            </a:r>
            <a:br>
              <a:rPr lang="ru-RU" sz="2800" dirty="0" smtClean="0"/>
            </a:br>
            <a:r>
              <a:rPr lang="ru-RU" sz="2800" dirty="0" smtClean="0"/>
              <a:t>4. Уменьшите 69 на 47.</a:t>
            </a:r>
            <a:br>
              <a:rPr lang="ru-RU" sz="2800" dirty="0" smtClean="0"/>
            </a:br>
            <a:r>
              <a:rPr lang="ru-RU" sz="2800" dirty="0" smtClean="0"/>
              <a:t>5. Найдите разность 81 и 41.</a:t>
            </a:r>
            <a:br>
              <a:rPr lang="ru-RU" sz="2800" dirty="0" smtClean="0"/>
            </a:br>
            <a:r>
              <a:rPr lang="ru-RU" sz="2800" dirty="0" smtClean="0"/>
              <a:t>6. Найдите сумму 45 и 36.</a:t>
            </a:r>
            <a:br>
              <a:rPr lang="ru-RU" sz="2800" dirty="0" smtClean="0"/>
            </a:br>
            <a:r>
              <a:rPr lang="ru-RU" sz="2800" dirty="0" smtClean="0"/>
              <a:t>7. Первое слагаемое 39, второе 61. </a:t>
            </a:r>
          </a:p>
          <a:p>
            <a:r>
              <a:rPr lang="ru-RU" sz="2800" dirty="0" smtClean="0"/>
              <a:t>Чему равна сумма?</a:t>
            </a:r>
            <a:br>
              <a:rPr lang="ru-RU" sz="2800" dirty="0" smtClean="0"/>
            </a:br>
            <a:r>
              <a:rPr lang="ru-RU" sz="2800" dirty="0" smtClean="0"/>
              <a:t>8. Увеличьте разность чисел 18 и 9 на 5.</a:t>
            </a:r>
            <a:br>
              <a:rPr lang="ru-RU" sz="2800" dirty="0" smtClean="0"/>
            </a:br>
            <a:r>
              <a:rPr lang="ru-RU" sz="2800" dirty="0" smtClean="0"/>
              <a:t>9. В одном классе 32 </a:t>
            </a:r>
            <a:r>
              <a:rPr lang="ru-RU" sz="2800" dirty="0" err="1" smtClean="0"/>
              <a:t>уч</a:t>
            </a:r>
            <a:r>
              <a:rPr lang="ru-RU" sz="2800" dirty="0" smtClean="0"/>
              <a:t>., а в другом 29 </a:t>
            </a:r>
            <a:r>
              <a:rPr lang="ru-RU" sz="2800" dirty="0" err="1" smtClean="0"/>
              <a:t>уч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На сколько</a:t>
            </a:r>
            <a:r>
              <a:rPr lang="en-US" sz="2800" dirty="0" smtClean="0"/>
              <a:t> </a:t>
            </a:r>
            <a:r>
              <a:rPr lang="ru-RU" sz="2800" dirty="0" smtClean="0"/>
              <a:t>больше учеников в первом </a:t>
            </a:r>
          </a:p>
          <a:p>
            <a:r>
              <a:rPr lang="ru-RU" sz="2800" dirty="0" smtClean="0"/>
              <a:t>классе, чем во втором?</a:t>
            </a:r>
            <a:br>
              <a:rPr lang="ru-RU" sz="2800" dirty="0" smtClean="0"/>
            </a:br>
            <a:r>
              <a:rPr lang="ru-RU" sz="2800" dirty="0" smtClean="0"/>
              <a:t>10. У Люды в коллекции 70 марок, а у Кати 39.</a:t>
            </a:r>
          </a:p>
          <a:p>
            <a:r>
              <a:rPr lang="ru-RU" sz="2800" dirty="0" smtClean="0"/>
              <a:t>На сколько меньше марок у Кати, чем у Люды?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028384" y="620688"/>
            <a:ext cx="111561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45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31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53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22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40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81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100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14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3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31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93610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№11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770485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 . 18 увеличить на 72.</a:t>
            </a:r>
            <a:br>
              <a:rPr lang="ru-RU" sz="2800" dirty="0" smtClean="0"/>
            </a:br>
            <a:r>
              <a:rPr lang="ru-RU" sz="2800" dirty="0" smtClean="0"/>
              <a:t>2. Найдите сумму 62 и 19.</a:t>
            </a:r>
            <a:br>
              <a:rPr lang="ru-RU" sz="2800" dirty="0" smtClean="0"/>
            </a:br>
            <a:r>
              <a:rPr lang="ru-RU" sz="2800" dirty="0" smtClean="0"/>
              <a:t>3. Из какого числа надо вычесть 23, чтобы получить 17?</a:t>
            </a:r>
            <a:br>
              <a:rPr lang="ru-RU" sz="2800" dirty="0" smtClean="0"/>
            </a:br>
            <a:r>
              <a:rPr lang="ru-RU" sz="2800" dirty="0" smtClean="0"/>
              <a:t>4. На сколько сумма чисел 36 и 24 меньше разности чисел 87 и 7?</a:t>
            </a:r>
            <a:br>
              <a:rPr lang="ru-RU" sz="2800" dirty="0" smtClean="0"/>
            </a:br>
            <a:r>
              <a:rPr lang="ru-RU" sz="2800" dirty="0" smtClean="0"/>
              <a:t>5. На сколько 90 больше 34?</a:t>
            </a:r>
            <a:br>
              <a:rPr lang="ru-RU" sz="2800" dirty="0" smtClean="0"/>
            </a:br>
            <a:r>
              <a:rPr lang="ru-RU" sz="2800" dirty="0" smtClean="0"/>
              <a:t>6. Уменьшаемое 62, вычитаемое 27. Найдите разность. </a:t>
            </a:r>
          </a:p>
          <a:p>
            <a:r>
              <a:rPr lang="ru-RU" sz="2800" dirty="0" smtClean="0"/>
              <a:t>7.17 увеличить на столько же.</a:t>
            </a:r>
            <a:br>
              <a:rPr lang="ru-RU" sz="2800" dirty="0" smtClean="0"/>
            </a:br>
            <a:r>
              <a:rPr lang="ru-RU" sz="2800" dirty="0" smtClean="0"/>
              <a:t>8. Запишите число, в котором цифра единиц на 3 больше цифры десятков.</a:t>
            </a:r>
            <a:br>
              <a:rPr lang="ru-RU" sz="2800" dirty="0" smtClean="0"/>
            </a:br>
            <a:r>
              <a:rPr lang="ru-RU" sz="2800" dirty="0" smtClean="0"/>
              <a:t>9. В одном куске 34 метра материи, а в другом на 14 метров меньше.</a:t>
            </a:r>
            <a:br>
              <a:rPr lang="ru-RU" sz="2800" dirty="0" smtClean="0"/>
            </a:br>
            <a:r>
              <a:rPr lang="ru-RU" sz="2800" dirty="0" smtClean="0"/>
              <a:t>Сколько метров материи в двух кусках? 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028384" y="260648"/>
            <a:ext cx="111561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90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81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40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20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56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35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34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14*</a:t>
            </a:r>
          </a:p>
          <a:p>
            <a:r>
              <a:rPr lang="ru-RU" sz="4400" b="1" dirty="0" smtClean="0">
                <a:solidFill>
                  <a:srgbClr val="C00000"/>
                </a:solidFill>
              </a:rPr>
              <a:t>54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0"/>
            <a:ext cx="7920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№12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04664"/>
            <a:ext cx="84296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1. Саша задумал число. Если его увеличить на 14,то получится 52. Какое число задумал Саша?</a:t>
            </a:r>
            <a:br>
              <a:rPr lang="ru-RU" sz="2400" b="1" dirty="0" smtClean="0"/>
            </a:br>
            <a:r>
              <a:rPr lang="ru-RU" sz="2400" b="1" dirty="0" smtClean="0"/>
              <a:t>2. Увеличь 38 на 4 единицы.</a:t>
            </a:r>
            <a:br>
              <a:rPr lang="ru-RU" sz="2400" b="1" dirty="0" smtClean="0"/>
            </a:br>
            <a:r>
              <a:rPr lang="ru-RU" sz="2400" b="1" dirty="0" smtClean="0"/>
              <a:t>3. Уменьши 85 на 5 десятков.</a:t>
            </a:r>
            <a:br>
              <a:rPr lang="ru-RU" sz="2400" b="1" dirty="0" smtClean="0"/>
            </a:br>
            <a:r>
              <a:rPr lang="ru-RU" sz="2400" b="1" dirty="0" smtClean="0"/>
              <a:t>4. Уменьшаемое 92, разность представлена в виде суммы 70 и 6. Чему равно вычитаемое?</a:t>
            </a:r>
            <a:br>
              <a:rPr lang="ru-RU" sz="2400" b="1" dirty="0" smtClean="0"/>
            </a:br>
            <a:r>
              <a:rPr lang="ru-RU" sz="2400" b="1" dirty="0" smtClean="0"/>
              <a:t>5. Задумали число. Его уменьшили на 17 и получили 65. Какое число задумали?</a:t>
            </a:r>
            <a:br>
              <a:rPr lang="ru-RU" sz="2400" b="1" dirty="0" smtClean="0"/>
            </a:br>
            <a:r>
              <a:rPr lang="ru-RU" sz="2400" b="1" dirty="0" smtClean="0"/>
              <a:t>6. На сколько 73 больше 42?</a:t>
            </a:r>
            <a:br>
              <a:rPr lang="ru-RU" sz="2400" b="1" dirty="0" smtClean="0"/>
            </a:br>
            <a:r>
              <a:rPr lang="ru-RU" sz="2400" b="1" dirty="0" smtClean="0"/>
              <a:t>7. 24 увеличить на столько же.</a:t>
            </a:r>
            <a:br>
              <a:rPr lang="ru-RU" sz="2400" b="1" dirty="0" smtClean="0"/>
            </a:br>
            <a:r>
              <a:rPr lang="ru-RU" sz="2400" b="1" dirty="0" smtClean="0"/>
              <a:t>8. Что больше и на сколько: сумма 21 и 29 или разность 100 и 15?</a:t>
            </a:r>
            <a:br>
              <a:rPr lang="ru-RU" sz="2400" b="1" dirty="0" smtClean="0"/>
            </a:br>
            <a:r>
              <a:rPr lang="ru-RU" sz="2400" b="1" dirty="0" smtClean="0"/>
              <a:t>9. Юннат вырастил арбуз весом 14 кг и тыкву на 9 кг тяжелее арбуза. Каков вес тыквы?</a:t>
            </a:r>
            <a:br>
              <a:rPr lang="ru-RU" sz="2400" b="1" dirty="0" smtClean="0"/>
            </a:br>
            <a:r>
              <a:rPr lang="ru-RU" sz="2400" b="1" dirty="0" smtClean="0"/>
              <a:t>10. Дима прочитал 15 страниц и ему осталось прочитать 47 страниц. Сколько страниц в книге?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4348" y="6215082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38, 42, 80,16, 82, 31, 48, 35, 23кг, 62  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16632"/>
            <a:ext cx="792088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№13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800" b="1" dirty="0" smtClean="0">
                <a:solidFill>
                  <a:srgbClr val="00B0F0"/>
                </a:solidFill>
              </a:rPr>
              <a:t>Молодцы!!!!</a:t>
            </a:r>
            <a:endParaRPr lang="ru-RU" sz="13800" b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Артем\Desktop\52125F10EDDF26E16462759D3AF60F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64904"/>
            <a:ext cx="4470944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   Польза устных вычислений огромна. Выполняя устно арифметические действия, дети не только повторяют правила арифметики, закрепляют их, но и, что самое главное, усваивают не механически, а осмысленно. При устных вычислениях развиваются такие ценные качества, как внимание, сосредоточенность, выдержка, смекалка, самостоятельность.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5085184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</a:rPr>
              <a:t>Желаю успеха!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04664"/>
            <a:ext cx="90364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00B0F0"/>
                </a:solidFill>
              </a:rPr>
              <a:t>Арифметические</a:t>
            </a:r>
          </a:p>
          <a:p>
            <a:r>
              <a:rPr lang="ru-RU" sz="8000" b="1" dirty="0" smtClean="0">
                <a:solidFill>
                  <a:srgbClr val="00B0F0"/>
                </a:solidFill>
              </a:rPr>
              <a:t> диктанты</a:t>
            </a:r>
            <a:r>
              <a:rPr lang="en-US" sz="8000" b="1" dirty="0" smtClean="0">
                <a:solidFill>
                  <a:srgbClr val="00B0F0"/>
                </a:solidFill>
              </a:rPr>
              <a:t> 2</a:t>
            </a:r>
            <a:r>
              <a:rPr lang="ru-RU" sz="8000" b="1" dirty="0" smtClean="0">
                <a:solidFill>
                  <a:srgbClr val="00B0F0"/>
                </a:solidFill>
              </a:rPr>
              <a:t> </a:t>
            </a:r>
            <a:r>
              <a:rPr lang="ru-RU" sz="6600" b="1" dirty="0" smtClean="0">
                <a:solidFill>
                  <a:srgbClr val="00B0F0"/>
                </a:solidFill>
              </a:rPr>
              <a:t>класс</a:t>
            </a:r>
            <a:r>
              <a:rPr lang="en-US" sz="8000" b="1" dirty="0" smtClean="0">
                <a:solidFill>
                  <a:srgbClr val="00B0F0"/>
                </a:solidFill>
              </a:rPr>
              <a:t> </a:t>
            </a:r>
            <a:r>
              <a:rPr lang="ru-RU" sz="8000" b="1" dirty="0" smtClean="0">
                <a:solidFill>
                  <a:srgbClr val="00B0F0"/>
                </a:solidFill>
              </a:rPr>
              <a:t> </a:t>
            </a:r>
          </a:p>
          <a:p>
            <a:endParaRPr lang="ru-RU" sz="8000" b="1" dirty="0" smtClean="0">
              <a:solidFill>
                <a:srgbClr val="00B0F0"/>
              </a:solidFill>
            </a:endParaRPr>
          </a:p>
          <a:p>
            <a:r>
              <a:rPr lang="ru-RU" sz="8000" b="1" dirty="0" smtClean="0">
                <a:solidFill>
                  <a:srgbClr val="00B0F0"/>
                </a:solidFill>
              </a:rPr>
              <a:t> </a:t>
            </a:r>
            <a:endParaRPr lang="ru-RU" sz="8000" b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Артем\Desktop\reben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573016"/>
            <a:ext cx="3384376" cy="3039812"/>
          </a:xfrm>
          <a:prstGeom prst="rect">
            <a:avLst/>
          </a:prstGeom>
          <a:noFill/>
        </p:spPr>
      </p:pic>
      <p:pic>
        <p:nvPicPr>
          <p:cNvPr id="1028" name="Picture 4" descr="C:\Users\Артем\Desktop\i4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573016"/>
            <a:ext cx="3024336" cy="3024336"/>
          </a:xfrm>
          <a:prstGeom prst="rect">
            <a:avLst/>
          </a:prstGeom>
          <a:noFill/>
        </p:spPr>
      </p:pic>
      <p:pic>
        <p:nvPicPr>
          <p:cNvPr id="6" name="Picture 3" descr="C:\Users\Артем\Desktop\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3573016"/>
            <a:ext cx="2160240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79"/>
            <a:ext cx="81724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 . 30 увеличить на 8,</a:t>
            </a:r>
            <a:br>
              <a:rPr lang="ru-RU" sz="2800" dirty="0" smtClean="0"/>
            </a:br>
            <a:r>
              <a:rPr lang="ru-RU" sz="2800" dirty="0" smtClean="0"/>
              <a:t>2. 68 уменьшить на 8.</a:t>
            </a:r>
            <a:br>
              <a:rPr lang="ru-RU" sz="2800" dirty="0" smtClean="0"/>
            </a:br>
            <a:r>
              <a:rPr lang="ru-RU" sz="2800" dirty="0" smtClean="0"/>
              <a:t>3. Сколько не хватает 13 до 27?</a:t>
            </a:r>
            <a:br>
              <a:rPr lang="ru-RU" sz="2800" dirty="0" smtClean="0"/>
            </a:br>
            <a:r>
              <a:rPr lang="ru-RU" sz="2800" dirty="0" smtClean="0"/>
              <a:t>4. От какого числа надо отнять 36, чтобы получить 12?</a:t>
            </a:r>
            <a:br>
              <a:rPr lang="ru-RU" sz="2800" dirty="0" smtClean="0"/>
            </a:br>
            <a:r>
              <a:rPr lang="ru-RU" sz="2800" dirty="0" smtClean="0"/>
              <a:t>5. Найди разность 53 и 6.</a:t>
            </a:r>
            <a:br>
              <a:rPr lang="ru-RU" sz="2800" dirty="0" smtClean="0"/>
            </a:br>
            <a:r>
              <a:rPr lang="ru-RU" sz="2800" dirty="0" smtClean="0"/>
              <a:t>6. Найдите сумму 50 и 24.</a:t>
            </a:r>
            <a:br>
              <a:rPr lang="ru-RU" sz="2800" dirty="0" smtClean="0"/>
            </a:br>
            <a:r>
              <a:rPr lang="ru-RU" sz="2800" dirty="0" smtClean="0"/>
              <a:t>7. Сколько будет 100 без 46?</a:t>
            </a:r>
            <a:br>
              <a:rPr lang="ru-RU" sz="2800" dirty="0" smtClean="0"/>
            </a:br>
            <a:r>
              <a:rPr lang="ru-RU" sz="2800" dirty="0" smtClean="0"/>
              <a:t>8. Первое слагаемое 45, второе 32. Найди сумму.</a:t>
            </a:r>
            <a:br>
              <a:rPr lang="ru-RU" sz="2800" dirty="0" smtClean="0"/>
            </a:br>
            <a:r>
              <a:rPr lang="ru-RU" sz="2800" dirty="0" smtClean="0"/>
              <a:t>9. К 73 прибавить 2 десятка.</a:t>
            </a:r>
            <a:endParaRPr lang="en-US" sz="2800" dirty="0" smtClean="0"/>
          </a:p>
          <a:p>
            <a:r>
              <a:rPr lang="ru-RU" sz="2800" dirty="0" smtClean="0"/>
              <a:t>10.На первой полке 23 книг, на второй 19 книг. На третьей столько,</a:t>
            </a:r>
            <a:r>
              <a:rPr lang="en-US" sz="2800" dirty="0" smtClean="0"/>
              <a:t> </a:t>
            </a:r>
            <a:r>
              <a:rPr lang="ru-RU" sz="2800" dirty="0" smtClean="0"/>
              <a:t>сколько на первой и второй вместе. Сколько книг на третьей полке?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172400" y="404664"/>
            <a:ext cx="720080" cy="6053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38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60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14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48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47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74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54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77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93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42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116632"/>
            <a:ext cx="72008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№1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620688"/>
            <a:ext cx="576064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/>
              <a:t>  32+18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17+6+3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67-7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50-2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1дм4см=     см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1руб.-30коп.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Х+15=20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Х-4=10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2, 4, 6, 7, 8, 10    Лишнее?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Было – 9п. И 6п.</a:t>
            </a:r>
          </a:p>
          <a:p>
            <a:pPr marL="342900" indent="-342900"/>
            <a:r>
              <a:rPr lang="ru-RU" sz="3200" b="1" dirty="0"/>
              <a:t> </a:t>
            </a:r>
            <a:r>
              <a:rPr lang="ru-RU" sz="3200" b="1" dirty="0" smtClean="0"/>
              <a:t>      Съели – 7п.</a:t>
            </a:r>
          </a:p>
          <a:p>
            <a:pPr marL="342900" indent="-342900"/>
            <a:r>
              <a:rPr lang="ru-RU" sz="3200" b="1" dirty="0"/>
              <a:t> </a:t>
            </a:r>
            <a:r>
              <a:rPr lang="ru-RU" sz="3200" b="1" dirty="0" smtClean="0"/>
              <a:t>      Осталось -- ?п. 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60232" y="548680"/>
            <a:ext cx="20162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50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26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60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48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14см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70коп.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5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14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7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8п.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16632"/>
            <a:ext cx="936104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№2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836712"/>
            <a:ext cx="568863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b="1" dirty="0" smtClean="0"/>
              <a:t>  44-14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60-7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24+26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19+17+1+3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40см =      дм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1м – 20см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18+Х=30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Х – 6= 24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1, 2, 3, 5, 7, 9   Лишнее?</a:t>
            </a:r>
          </a:p>
          <a:p>
            <a:pPr marL="342900" indent="-342900">
              <a:buAutoNum type="arabicPeriod"/>
            </a:pPr>
            <a:r>
              <a:rPr lang="ru-RU" sz="3200" b="1" dirty="0" smtClean="0"/>
              <a:t>  Лип – 20д.</a:t>
            </a:r>
          </a:p>
          <a:p>
            <a:pPr marL="342900" indent="-342900"/>
            <a:r>
              <a:rPr lang="ru-RU" sz="3200" b="1" dirty="0"/>
              <a:t> </a:t>
            </a:r>
            <a:r>
              <a:rPr lang="ru-RU" sz="3200" b="1" dirty="0" smtClean="0"/>
              <a:t>      Дуб - ?д. на 3 меньше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588224" y="692696"/>
            <a:ext cx="172819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30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53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50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40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4дм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80см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12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30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2</a:t>
            </a:r>
          </a:p>
          <a:p>
            <a:r>
              <a:rPr lang="ru-RU" sz="3200" b="1" dirty="0" smtClean="0">
                <a:solidFill>
                  <a:srgbClr val="C00000"/>
                </a:solidFill>
              </a:rPr>
              <a:t>17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864096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№3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332656"/>
          <a:ext cx="8496944" cy="6264698"/>
        </p:xfrm>
        <a:graphic>
          <a:graphicData uri="http://schemas.openxmlformats.org/drawingml/2006/table">
            <a:tbl>
              <a:tblPr/>
              <a:tblGrid>
                <a:gridCol w="6638487"/>
                <a:gridCol w="1858457"/>
              </a:tblGrid>
              <a:tr h="510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/>
                        <a:t>1</a:t>
                      </a:r>
                      <a:r>
                        <a:rPr lang="ru-RU" sz="2000" b="1" dirty="0" smtClean="0"/>
                        <a:t>. </a:t>
                      </a:r>
                      <a:r>
                        <a:rPr lang="ru-RU" sz="2000" b="1" dirty="0"/>
                        <a:t>Найди сумму чисел 54 и 4            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4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2</a:t>
                      </a:r>
                      <a:r>
                        <a:rPr lang="ru-RU" sz="2000" b="1" dirty="0" smtClean="0"/>
                        <a:t>. Чему </a:t>
                      </a:r>
                      <a:r>
                        <a:rPr lang="ru-RU" sz="2000" b="1" dirty="0"/>
                        <a:t>равна разность чисел 89 и 7?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3</a:t>
                      </a:r>
                      <a:r>
                        <a:rPr lang="ru-RU" sz="2000" b="1" dirty="0" smtClean="0"/>
                        <a:t>. На  </a:t>
                      </a:r>
                      <a:r>
                        <a:rPr lang="ru-RU" sz="2000" b="1" dirty="0"/>
                        <a:t>сколько надо увеличить 35, чтобы </a:t>
                      </a:r>
                      <a:r>
                        <a:rPr lang="ru-RU" sz="2000" b="1" dirty="0" smtClean="0"/>
                        <a:t> получить </a:t>
                      </a:r>
                      <a:r>
                        <a:rPr lang="ru-RU" sz="2000" b="1" dirty="0"/>
                        <a:t>95?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4</a:t>
                      </a:r>
                      <a:r>
                        <a:rPr lang="ru-RU" sz="2000" b="1" dirty="0" smtClean="0"/>
                        <a:t>. К </a:t>
                      </a:r>
                      <a:r>
                        <a:rPr lang="ru-RU" sz="2000" b="1" dirty="0"/>
                        <a:t>какому числу надо прибавить 5, чтобы получилось 88?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sz="1200" dirty="0" smtClean="0"/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/>
                        <a:t> 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5</a:t>
                      </a:r>
                      <a:r>
                        <a:rPr lang="ru-RU" sz="2000" b="1" dirty="0" smtClean="0"/>
                        <a:t>. Суммой </a:t>
                      </a:r>
                      <a:r>
                        <a:rPr lang="ru-RU" sz="2000" b="1" dirty="0"/>
                        <a:t>каких одинаковых слагаемых можно заменить число 60? 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C00000"/>
                          </a:solidFill>
                        </a:rPr>
                        <a:t> </a:t>
                      </a:r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6</a:t>
                      </a:r>
                      <a:r>
                        <a:rPr lang="ru-RU" sz="2000" b="1" dirty="0" smtClean="0"/>
                        <a:t>. Какое </a:t>
                      </a:r>
                      <a:r>
                        <a:rPr lang="ru-RU" sz="2000" b="1" dirty="0"/>
                        <a:t>число нужно вычесть из 76, чтобы получилось 35?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7</a:t>
                      </a:r>
                      <a:r>
                        <a:rPr lang="ru-RU" sz="2000" b="1" dirty="0" smtClean="0"/>
                        <a:t>.  Я </a:t>
                      </a:r>
                      <a:r>
                        <a:rPr lang="ru-RU" sz="2000" b="1" dirty="0"/>
                        <a:t>задумала число, вычла из него 66 и получилось 22. Какое число я задумала?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 </a:t>
                      </a: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8</a:t>
                      </a:r>
                      <a:r>
                        <a:rPr lang="ru-RU" sz="2000" b="1" dirty="0" smtClean="0"/>
                        <a:t>. Когда </a:t>
                      </a:r>
                      <a:r>
                        <a:rPr lang="ru-RU" sz="2000" b="1" dirty="0"/>
                        <a:t>из 43 вычли какое-то число, то получили   41.Какое число вычли?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9</a:t>
                      </a:r>
                      <a:r>
                        <a:rPr lang="ru-RU" sz="2000" b="1" dirty="0" smtClean="0"/>
                        <a:t>. Вычитаемое </a:t>
                      </a:r>
                      <a:r>
                        <a:rPr lang="ru-RU" sz="2000" b="1" dirty="0"/>
                        <a:t>52, разность 16.Чему равно уменьшаемое?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0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10</a:t>
                      </a:r>
                      <a:r>
                        <a:rPr lang="ru-RU" sz="2000" b="1" dirty="0" smtClean="0"/>
                        <a:t>. На </a:t>
                      </a:r>
                      <a:r>
                        <a:rPr lang="ru-RU" sz="2000" b="1" dirty="0"/>
                        <a:t>сколько 70 меньше 85?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308304" y="4046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58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80312" y="11247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308304" y="83671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08304" y="1412776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60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8304" y="213285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80" y="278092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20+20+20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3356992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36296" y="40770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52320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530120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36296" y="59492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5536" y="0"/>
            <a:ext cx="648072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№4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404663"/>
          <a:ext cx="8784976" cy="6413882"/>
        </p:xfrm>
        <a:graphic>
          <a:graphicData uri="http://schemas.openxmlformats.org/drawingml/2006/table">
            <a:tbl>
              <a:tblPr/>
              <a:tblGrid>
                <a:gridCol w="6943367"/>
                <a:gridCol w="1841609"/>
              </a:tblGrid>
              <a:tr h="432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1. Найди сумму чисел 46 и 3           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dirty="0"/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/>
                        <a:t>2.Чему равна разность чисел 69 и 6?</a:t>
                      </a:r>
                      <a:endParaRPr lang="ru-RU" sz="3200" b="1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29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/>
                        <a:t>3.На  сколько надо увеличить 45, чтобы получить 85?</a:t>
                      </a:r>
                      <a:endParaRPr lang="ru-RU" sz="3200" b="1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/>
                        <a:t>4.К какому числу надо прибавить 4 , чтобы получилось 78?</a:t>
                      </a:r>
                      <a:endParaRPr lang="ru-RU" sz="3200" b="1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 </a:t>
                      </a: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/>
                        <a:t>5.Суммой каких одинаковых слагаемых можно заменить число 80? </a:t>
                      </a:r>
                      <a:endParaRPr lang="ru-RU" sz="3200" b="1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400" b="1" dirty="0">
                          <a:solidFill>
                            <a:srgbClr val="C00000"/>
                          </a:solidFill>
                        </a:rPr>
                        <a:t> </a:t>
                      </a:r>
                      <a:r>
                        <a:rPr lang="ru-RU" sz="4400" b="1" dirty="0" smtClean="0">
                          <a:solidFill>
                            <a:srgbClr val="C00000"/>
                          </a:solidFill>
                        </a:rPr>
                        <a:t>*</a:t>
                      </a:r>
                      <a:endParaRPr lang="ru-RU" sz="60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/>
                        <a:t>6.Какое число нужно вычесть из 56, чтобы получилось 35?</a:t>
                      </a:r>
                      <a:endParaRPr lang="ru-RU" sz="3200" b="1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/>
                        <a:t>7.Я задумала число, вычла из него 77 и получилось 23. Какое число я задумала?</a:t>
                      </a:r>
                      <a:endParaRPr lang="ru-RU" sz="3200" b="1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 </a:t>
                      </a: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/>
                        <a:t>8.Когда из 53 вычли какое-то число, то получили   51.Какое число вычли?</a:t>
                      </a:r>
                      <a:endParaRPr lang="ru-RU" sz="3200" b="1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3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9.Вычитаемое 62, разность 26.Чему равно уменьшаемое?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/>
                        <a:t> </a:t>
                      </a:r>
                      <a:endParaRPr lang="ru-RU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/>
                        <a:t>10.На сколько 60 меньше 95?</a:t>
                      </a:r>
                      <a:endParaRPr lang="ru-RU" sz="3200" b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/>
                        <a:t> 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52320" y="3326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49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2320" y="76470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63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2320" y="1268760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52320" y="1916832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74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270892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40+40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2320" y="350100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21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52320" y="43651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100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40352" y="5013176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4328" y="5733256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4328" y="645333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35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0"/>
            <a:ext cx="611560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№5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1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1.   Значение суммы чисел 60 и 17.</a:t>
            </a:r>
          </a:p>
          <a:p>
            <a:r>
              <a:rPr lang="ru-RU" sz="2800" b="1" dirty="0" smtClean="0"/>
              <a:t>2.   Значение разности чисел 70 и 24.</a:t>
            </a:r>
          </a:p>
          <a:p>
            <a:r>
              <a:rPr lang="ru-RU" sz="2800" b="1" dirty="0" smtClean="0"/>
              <a:t>3.  Увеличить 53 на 20.</a:t>
            </a:r>
          </a:p>
          <a:p>
            <a:r>
              <a:rPr lang="ru-RU" sz="2800" b="1" dirty="0" smtClean="0"/>
              <a:t>4.  Первое слагаемое 24, второе — 12, найдите значение суммы.</a:t>
            </a:r>
          </a:p>
          <a:p>
            <a:r>
              <a:rPr lang="ru-RU" sz="2800" b="1" dirty="0" smtClean="0"/>
              <a:t>5.   На сколько 26 больше, чем 9?</a:t>
            </a:r>
          </a:p>
          <a:p>
            <a:r>
              <a:rPr lang="ru-RU" sz="2800" b="1" dirty="0" smtClean="0"/>
              <a:t>6.   К 3 десяткам прибавить 50.</a:t>
            </a:r>
          </a:p>
          <a:p>
            <a:r>
              <a:rPr lang="ru-RU" sz="2800" b="1" dirty="0" smtClean="0"/>
              <a:t>7.  Уменьшить 35 на 6.</a:t>
            </a:r>
          </a:p>
          <a:p>
            <a:r>
              <a:rPr lang="ru-RU" sz="2800" b="1" dirty="0" smtClean="0"/>
              <a:t>8.  Уменьшаемое 60, вычитаемое 40, найдите значение разности.</a:t>
            </a:r>
          </a:p>
          <a:p>
            <a:r>
              <a:rPr lang="ru-RU" sz="2800" b="1" dirty="0" smtClean="0"/>
              <a:t>9.  Сколько нужно вычесть из 91, чтобы получилось 88?</a:t>
            </a:r>
          </a:p>
          <a:p>
            <a:r>
              <a:rPr lang="ru-RU" sz="2800" b="1" dirty="0" smtClean="0"/>
              <a:t>10.  К 46 прибавить 33.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6093296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77, 46, 73, 36, 17, 80, 29, 20, 3, 79 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0"/>
            <a:ext cx="792088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№6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545</TotalTime>
  <Words>875</Words>
  <Application>Microsoft Office PowerPoint</Application>
  <PresentationFormat>Экран (4:3)</PresentationFormat>
  <Paragraphs>207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Артем</dc:creator>
  <cp:lastModifiedBy>Windows User</cp:lastModifiedBy>
  <cp:revision>60</cp:revision>
  <dcterms:created xsi:type="dcterms:W3CDTF">2013-01-06T09:49:18Z</dcterms:created>
  <dcterms:modified xsi:type="dcterms:W3CDTF">2017-01-12T13:59:49Z</dcterms:modified>
</cp:coreProperties>
</file>